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28.wmf" ContentType="image/x-wmf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  <Override PartName="/ppt/media/image32.png" ContentType="image/pn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UY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6C1E1A2-C5C6-4A82-9CFD-F47EF5A574D4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8/04/21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6EF94AA-2CE2-4C1A-B1A1-2BB1A48FDD9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669E4CD-AFBE-4226-84AE-2DF0DFE7588A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8/04/21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F231F00-2CD0-4C67-BC03-BA95EEBBEA8C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UY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UY" sz="24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UY" sz="24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F5E70A2-2DA6-4BC5-B9F9-0E9FCD375120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8/04/21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BAD616D-B97D-4FF1-9ECE-AE64D72FB483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UY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A2F6462-DF77-4C47-8F97-16B12E5F2C22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8/04/21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7B9F00-40C5-4597-853F-19B2C877E381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757520" cy="1325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br/>
            <a:br/>
            <a:br/>
            <a:br/>
            <a:r>
              <a:rPr b="1" lang="es-UY" sz="3600" spc="-1" strike="noStrike">
                <a:solidFill>
                  <a:srgbClr val="000000"/>
                </a:solidFill>
                <a:latin typeface="Candara"/>
              </a:rPr>
              <a:t>¿COMO DEBE SER LA  ATENCION A LA SALUD EN 2021?</a:t>
            </a:r>
            <a:br/>
            <a:r>
              <a:rPr b="1" lang="es-UY" sz="3600" spc="-1" strike="noStrike">
                <a:solidFill>
                  <a:srgbClr val="000000"/>
                </a:solidFill>
                <a:latin typeface="Candara"/>
              </a:rPr>
              <a:t>En la atención del proceso reproductivo</a:t>
            </a:r>
            <a:br/>
            <a:br/>
            <a:r>
              <a:rPr b="1" lang="es-UY" sz="3600" spc="-1" strike="noStrike">
                <a:solidFill>
                  <a:srgbClr val="000000"/>
                </a:solidFill>
                <a:latin typeface="Candara"/>
              </a:rPr>
              <a:t>La PAN- SINDEMIA </a:t>
            </a:r>
            <a:r>
              <a:rPr b="1" lang="es-UY" sz="2400" spc="-1" strike="noStrike">
                <a:solidFill>
                  <a:srgbClr val="000000"/>
                </a:solidFill>
                <a:latin typeface="Candara"/>
              </a:rPr>
              <a:t>(</a:t>
            </a:r>
            <a:r>
              <a:rPr b="1" lang="es-UY" sz="2000" spc="-1" strike="noStrike">
                <a:solidFill>
                  <a:srgbClr val="000000"/>
                </a:solidFill>
                <a:latin typeface="Candara"/>
              </a:rPr>
              <a:t>PANDEMIA COVID 19 + SINDEMIA GLOBAL)</a:t>
            </a:r>
            <a:br/>
            <a:r>
              <a:rPr b="1" lang="es-UY" sz="3200" spc="-1" strike="noStrike">
                <a:solidFill>
                  <a:srgbClr val="000000"/>
                </a:solidFill>
                <a:latin typeface="Candara"/>
              </a:rPr>
              <a:t>el incremento de los grandes síndromes perinatales</a:t>
            </a:r>
            <a:br/>
            <a:r>
              <a:rPr b="1" lang="es-UY" sz="3200" spc="-1" strike="noStrike">
                <a:solidFill>
                  <a:srgbClr val="000000"/>
                </a:solidFill>
                <a:latin typeface="Candara"/>
              </a:rPr>
              <a:t>en poblaciones vulneradas en sus derechos</a:t>
            </a:r>
            <a:br/>
            <a:r>
              <a:rPr b="1" lang="es-UY" sz="3200" spc="-1" strike="noStrike">
                <a:solidFill>
                  <a:srgbClr val="000000"/>
                </a:solidFill>
                <a:latin typeface="Candara"/>
              </a:rPr>
              <a:t>y el riesgo de enfermedades crónicas en el futuro</a:t>
            </a:r>
            <a:endParaRPr b="0" lang="es-UY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838080" y="4946040"/>
            <a:ext cx="10515240" cy="1448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b="1" lang="es-UY" sz="2900" spc="-1" strike="noStrike">
                <a:solidFill>
                  <a:srgbClr val="000000"/>
                </a:solidFill>
                <a:latin typeface="Candara"/>
              </a:rPr>
              <a:t>Leonel Briozzo</a:t>
            </a:r>
            <a:endParaRPr b="0" lang="es-UY" sz="29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20000"/>
              </a:lnSpc>
            </a:pPr>
            <a:r>
              <a:rPr b="0" lang="es-UY" sz="2000" spc="-1" strike="noStrike">
                <a:solidFill>
                  <a:srgbClr val="000000"/>
                </a:solidFill>
                <a:latin typeface="Candara"/>
              </a:rPr>
              <a:t>Medico Ginecotocólogo. Prof. Titular GINEa – FMED – UDELAR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20000"/>
              </a:lnSpc>
            </a:pPr>
            <a:r>
              <a:rPr b="0" lang="es-UY" sz="2000" spc="-1" strike="noStrike">
                <a:solidFill>
                  <a:srgbClr val="000000"/>
                </a:solidFill>
                <a:latin typeface="Candara"/>
              </a:rPr>
              <a:t>Jefe de Departamento Maternidad. Hospital de la Mujer. CHPR. – ASSE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20000"/>
              </a:lnSpc>
            </a:pPr>
            <a:r>
              <a:rPr b="0" lang="es-UY" sz="2000" spc="-1" strike="noStrike">
                <a:solidFill>
                  <a:srgbClr val="000000"/>
                </a:solidFill>
                <a:latin typeface="Candara"/>
              </a:rPr>
              <a:t>Integrante Comité de Ética de la Federación Internacional de ginecología y Obstetricia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20000"/>
              </a:lnSpc>
            </a:pPr>
            <a:r>
              <a:rPr b="0" lang="es-UY" sz="2000" spc="-1" strike="noStrike">
                <a:solidFill>
                  <a:srgbClr val="000000"/>
                </a:solidFill>
                <a:latin typeface="Candara"/>
              </a:rPr>
              <a:t>Presidente  Iniciativas Sanitarias</a:t>
            </a:r>
            <a:endParaRPr b="0" lang="es-UY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95880" y="253440"/>
            <a:ext cx="111808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UY" sz="3600" spc="-1" strike="noStrike">
                <a:solidFill>
                  <a:srgbClr val="000000"/>
                </a:solidFill>
                <a:latin typeface="Calibri Light"/>
              </a:rPr>
              <a:t>2019 – 2020- en ambos estudios poblaciones comparables</a:t>
            </a:r>
            <a:endParaRPr b="0" lang="es-UY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838080" y="1442880"/>
            <a:ext cx="10515240" cy="473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</a:rPr>
              <a:t>VARIABLES POBLACIONALES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</a:rPr>
              <a:t>CONTROL DEL EMBARAZO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s-UY" sz="1800" spc="-1" strike="noStrike">
                <a:solidFill>
                  <a:srgbClr val="000000"/>
                </a:solidFill>
                <a:latin typeface="Candara"/>
                <a:ea typeface="Times New Roman"/>
              </a:rPr>
              <a:t>Mal control menos de 5: 26% vs 27%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s-UY" sz="1800" spc="-1" strike="noStrike">
                <a:solidFill>
                  <a:srgbClr val="000000"/>
                </a:solidFill>
                <a:latin typeface="Candara"/>
                <a:ea typeface="Times New Roman"/>
              </a:rPr>
              <a:t>Planifica embarazo 46% vs 44%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s-UY" sz="1800" spc="-1" strike="noStrike">
                <a:solidFill>
                  <a:srgbClr val="000000"/>
                </a:solidFill>
                <a:latin typeface="Candara"/>
                <a:ea typeface="Times New Roman"/>
              </a:rPr>
              <a:t>Captación tardía 30 vs 37%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s-UY" sz="1800" spc="-1" strike="noStrike">
                <a:solidFill>
                  <a:srgbClr val="000000"/>
                </a:solidFill>
                <a:latin typeface="Candara"/>
                <a:ea typeface="Times New Roman"/>
              </a:rPr>
              <a:t>Sin control 7 vs 7%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s-UY" sz="1800" spc="-1" strike="noStrike">
                <a:solidFill>
                  <a:srgbClr val="000000"/>
                </a:solidFill>
                <a:latin typeface="Candara"/>
                <a:ea typeface="Times New Roman"/>
              </a:rPr>
              <a:t>Corticoodes 5,6 a 4,7 % (no significativa la diferencia)</a:t>
            </a:r>
            <a:endParaRPr b="0" lang="es-UY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  <a:ea typeface="Times New Roman"/>
              </a:rPr>
              <a:t>PAUTAS DE ATENCION 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  <a:ea typeface="Times New Roman"/>
              </a:rPr>
              <a:t>VIA Y TIPO DE ATENCION DEL PARTO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  <a:ea typeface="Times New Roman"/>
              </a:rPr>
              <a:t>PATOLOGIA MATERNA (analizada por el sistema informático perintal)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ndara"/>
                <a:ea typeface="Times New Roman"/>
              </a:rPr>
              <a:t>INFLAMATORIA - INFECCIOSA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ndara"/>
                <a:ea typeface="Times New Roman"/>
              </a:rPr>
              <a:t>HIPERTENSIVA - PLACENTARIA 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UY" sz="2400" spc="-1" strike="noStrike">
                <a:solidFill>
                  <a:srgbClr val="000000"/>
                </a:solidFill>
                <a:latin typeface="Candara"/>
                <a:ea typeface="Times New Roman"/>
              </a:rPr>
              <a:t>METABOLICA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n 6" descr=""/>
          <p:cNvPicPr/>
          <p:nvPr/>
        </p:nvPicPr>
        <p:blipFill>
          <a:blip r:embed="rId1"/>
          <a:srcRect l="10020" t="13799" r="33402" b="4682"/>
          <a:stretch/>
        </p:blipFill>
        <p:spPr>
          <a:xfrm>
            <a:off x="1198440" y="375120"/>
            <a:ext cx="9631800" cy="6107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CustomShape 1"/>
          <p:cNvSpPr/>
          <p:nvPr/>
        </p:nvSpPr>
        <p:spPr>
          <a:xfrm>
            <a:off x="2192760" y="1739880"/>
            <a:ext cx="1721880" cy="113616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8124480" y="1739880"/>
            <a:ext cx="1721880" cy="113616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3533400" y="1429200"/>
            <a:ext cx="5051160" cy="174852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4"/>
          <p:cNvSpPr/>
          <p:nvPr/>
        </p:nvSpPr>
        <p:spPr>
          <a:xfrm>
            <a:off x="838080" y="183960"/>
            <a:ext cx="1051524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HIPOTESIS B: Modelo de entornos desfavorables es confirmada</a:t>
            </a:r>
            <a:endParaRPr b="0" lang="es-ES" sz="4400" spc="-1" strike="noStrike"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n 6" descr=""/>
          <p:cNvPicPr/>
          <p:nvPr/>
        </p:nvPicPr>
        <p:blipFill>
          <a:blip r:embed="rId1"/>
          <a:srcRect l="25065" t="27916" r="48028" b="52434"/>
          <a:stretch/>
        </p:blipFill>
        <p:spPr>
          <a:xfrm>
            <a:off x="1645920" y="1456920"/>
            <a:ext cx="8910000" cy="5035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6" name="TextShape 1"/>
          <p:cNvSpPr txBox="1"/>
          <p:nvPr/>
        </p:nvSpPr>
        <p:spPr>
          <a:xfrm>
            <a:off x="757080" y="131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UY" sz="2800" spc="-1" strike="noStrike">
                <a:solidFill>
                  <a:srgbClr val="000000"/>
                </a:solidFill>
                <a:latin typeface="Candara"/>
              </a:rPr>
              <a:t>LA ATENCION EN EL 2021 (Y MAS ALLA )</a:t>
            </a:r>
            <a:br/>
            <a:r>
              <a:rPr b="0" lang="es-UY" sz="2800" spc="-1" strike="noStrike">
                <a:solidFill>
                  <a:srgbClr val="000000"/>
                </a:solidFill>
                <a:latin typeface="Candara"/>
              </a:rPr>
              <a:t>DEBE ENFOCARSE EN SISTEMATIZAR POR PARTE DEL EQUIPO DE S.S.R.  DEL ABORDAJE CLINICO DE: </a:t>
            </a:r>
            <a:endParaRPr b="0" lang="es-UY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4 Imagen" descr=""/>
          <p:cNvPicPr/>
          <p:nvPr/>
        </p:nvPicPr>
        <p:blipFill>
          <a:blip r:embed="rId1"/>
          <a:srcRect l="9253" t="0" r="9777" b="0"/>
          <a:stretch/>
        </p:blipFill>
        <p:spPr>
          <a:xfrm>
            <a:off x="5735880" y="2828880"/>
            <a:ext cx="4810680" cy="374112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 rot="2703600">
            <a:off x="3174480" y="3413520"/>
            <a:ext cx="1928520" cy="2571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Calibri"/>
              </a:rPr>
              <a:t>Discriminación positiva a poblaciones vulnerables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 rot="2755800">
            <a:off x="2960280" y="2018520"/>
            <a:ext cx="2356920" cy="1356840"/>
          </a:xfrm>
          <a:prstGeom prst="rightArrow">
            <a:avLst>
              <a:gd name="adj1" fmla="val 50000"/>
              <a:gd name="adj2" fmla="val 4881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libri"/>
              </a:rPr>
              <a:t>Detección de activación epigenética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 rot="2340600">
            <a:off x="5265360" y="1207800"/>
            <a:ext cx="1928520" cy="2571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Calibri"/>
              </a:rPr>
              <a:t>Discriminación positiva a poblaciones vulnerables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231" name="Picture 4" descr=""/>
          <p:cNvPicPr/>
          <p:nvPr/>
        </p:nvPicPr>
        <p:blipFill>
          <a:blip r:embed="rId2"/>
          <a:stretch/>
        </p:blipFill>
        <p:spPr>
          <a:xfrm>
            <a:off x="7010280" y="143280"/>
            <a:ext cx="3333240" cy="1952280"/>
          </a:xfrm>
          <a:prstGeom prst="rect">
            <a:avLst/>
          </a:prstGeom>
          <a:ln>
            <a:noFill/>
          </a:ln>
        </p:spPr>
      </p:pic>
      <p:sp>
        <p:nvSpPr>
          <p:cNvPr id="232" name="TextShape 4"/>
          <p:cNvSpPr txBox="1"/>
          <p:nvPr/>
        </p:nvSpPr>
        <p:spPr>
          <a:xfrm>
            <a:off x="188640" y="171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s-UY" sz="4400" spc="-1" strike="noStrike">
                <a:solidFill>
                  <a:srgbClr val="000000"/>
                </a:solidFill>
                <a:latin typeface="Candara"/>
              </a:rPr>
              <a:t>PERSPECTIVAS:</a:t>
            </a:r>
            <a:br/>
            <a:r>
              <a:rPr b="1" lang="es-UY" sz="4400" spc="-1" strike="noStrike">
                <a:solidFill>
                  <a:srgbClr val="000000"/>
                </a:solidFill>
                <a:latin typeface="Candara"/>
              </a:rPr>
              <a:t>Políticas publicas</a:t>
            </a:r>
            <a:endParaRPr b="0" lang="es-UY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5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6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33320" y="172440"/>
            <a:ext cx="10905840" cy="82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UY" sz="2400" spc="-1" strike="noStrike">
                <a:solidFill>
                  <a:srgbClr val="000000"/>
                </a:solidFill>
                <a:latin typeface="Candara"/>
                <a:ea typeface="Arial"/>
              </a:rPr>
              <a:t>LA PAN– SINDEMIA: </a:t>
            </a:r>
            <a:br/>
            <a:r>
              <a:rPr b="1" lang="es-UY" sz="2400" spc="-1" strike="noStrike">
                <a:solidFill>
                  <a:srgbClr val="000000"/>
                </a:solidFill>
                <a:latin typeface="Candara"/>
                <a:ea typeface="Arial"/>
              </a:rPr>
              <a:t>SINDEMIA GLOBAL AGRAVADA POR LA PANDEMIA COVID 19- </a:t>
            </a:r>
            <a:br/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rcRect l="5469" t="19642" r="23868" b="15626"/>
          <a:stretch/>
        </p:blipFill>
        <p:spPr>
          <a:xfrm>
            <a:off x="1562040" y="4892760"/>
            <a:ext cx="3018960" cy="1843560"/>
          </a:xfrm>
          <a:prstGeom prst="rect">
            <a:avLst/>
          </a:prstGeom>
          <a:ln>
            <a:noFill/>
          </a:ln>
        </p:spPr>
      </p:pic>
      <p:pic>
        <p:nvPicPr>
          <p:cNvPr id="171" name="Imagen 7" descr=""/>
          <p:cNvPicPr/>
          <p:nvPr/>
        </p:nvPicPr>
        <p:blipFill>
          <a:blip r:embed="rId2"/>
          <a:srcRect l="15707" t="6807" r="16331" b="7223"/>
          <a:stretch/>
        </p:blipFill>
        <p:spPr>
          <a:xfrm>
            <a:off x="733320" y="1584000"/>
            <a:ext cx="4466880" cy="31780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2" name="Imagen 8" descr=""/>
          <p:cNvPicPr/>
          <p:nvPr/>
        </p:nvPicPr>
        <p:blipFill>
          <a:blip r:embed="rId3"/>
          <a:srcRect l="17335" t="19115" r="17502" b="12742"/>
          <a:stretch/>
        </p:blipFill>
        <p:spPr>
          <a:xfrm>
            <a:off x="7703280" y="5036040"/>
            <a:ext cx="2476080" cy="1456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3" name="Picture 8" descr=""/>
          <p:cNvPicPr/>
          <p:nvPr/>
        </p:nvPicPr>
        <p:blipFill>
          <a:blip r:embed="rId4"/>
          <a:stretch/>
        </p:blipFill>
        <p:spPr>
          <a:xfrm>
            <a:off x="7703280" y="1451160"/>
            <a:ext cx="2913120" cy="1327680"/>
          </a:xfrm>
          <a:prstGeom prst="rect">
            <a:avLst/>
          </a:prstGeom>
          <a:ln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5"/>
          <a:stretch/>
        </p:blipFill>
        <p:spPr>
          <a:xfrm>
            <a:off x="6364080" y="2963520"/>
            <a:ext cx="5591520" cy="130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"/>
          <p:cNvPicPr/>
          <p:nvPr/>
        </p:nvPicPr>
        <p:blipFill>
          <a:blip r:embed="rId1"/>
          <a:srcRect l="6093" t="20019" r="23246" b="33900"/>
          <a:stretch/>
        </p:blipFill>
        <p:spPr>
          <a:xfrm>
            <a:off x="110160" y="169920"/>
            <a:ext cx="3350160" cy="1456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6" name="Picture 2" descr=""/>
          <p:cNvPicPr/>
          <p:nvPr/>
        </p:nvPicPr>
        <p:blipFill>
          <a:blip r:embed="rId2"/>
          <a:stretch/>
        </p:blipFill>
        <p:spPr>
          <a:xfrm>
            <a:off x="3733920" y="169920"/>
            <a:ext cx="1674000" cy="2151360"/>
          </a:xfrm>
          <a:prstGeom prst="rect">
            <a:avLst/>
          </a:prstGeom>
          <a:ln>
            <a:noFill/>
          </a:ln>
        </p:spPr>
      </p:pic>
      <p:pic>
        <p:nvPicPr>
          <p:cNvPr id="177" name="Picture 6" descr=""/>
          <p:cNvPicPr/>
          <p:nvPr/>
        </p:nvPicPr>
        <p:blipFill>
          <a:blip r:embed="rId3"/>
          <a:stretch/>
        </p:blipFill>
        <p:spPr>
          <a:xfrm>
            <a:off x="1628640" y="1825560"/>
            <a:ext cx="2331720" cy="1603080"/>
          </a:xfrm>
          <a:prstGeom prst="rect">
            <a:avLst/>
          </a:prstGeom>
          <a:ln>
            <a:noFill/>
          </a:ln>
        </p:spPr>
      </p:pic>
      <p:pic>
        <p:nvPicPr>
          <p:cNvPr id="178" name="Picture 10" descr=""/>
          <p:cNvPicPr/>
          <p:nvPr/>
        </p:nvPicPr>
        <p:blipFill>
          <a:blip r:embed="rId4"/>
          <a:stretch/>
        </p:blipFill>
        <p:spPr>
          <a:xfrm>
            <a:off x="56880" y="2412360"/>
            <a:ext cx="1728360" cy="1728360"/>
          </a:xfrm>
          <a:prstGeom prst="rect">
            <a:avLst/>
          </a:prstGeom>
          <a:ln>
            <a:noFill/>
          </a:ln>
        </p:spPr>
      </p:pic>
      <p:pic>
        <p:nvPicPr>
          <p:cNvPr id="179" name="Picture 14" descr=""/>
          <p:cNvPicPr/>
          <p:nvPr/>
        </p:nvPicPr>
        <p:blipFill>
          <a:blip r:embed="rId5"/>
          <a:stretch/>
        </p:blipFill>
        <p:spPr>
          <a:xfrm>
            <a:off x="7337520" y="1097280"/>
            <a:ext cx="2062800" cy="145656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18" descr=""/>
          <p:cNvPicPr/>
          <p:nvPr/>
        </p:nvPicPr>
        <p:blipFill>
          <a:blip r:embed="rId6"/>
          <a:stretch/>
        </p:blipFill>
        <p:spPr>
          <a:xfrm>
            <a:off x="9732240" y="2215800"/>
            <a:ext cx="2010960" cy="88200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7383600" y="327960"/>
            <a:ext cx="19702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ndara"/>
              </a:rPr>
              <a:t>INFECCION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ndara"/>
              </a:rPr>
              <a:t>MATERNO - PERINATAL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ndara"/>
              </a:rPr>
              <a:t>SARS Cov -2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9689760" y="1636560"/>
            <a:ext cx="22536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ndara"/>
              </a:rPr>
              <a:t>BARRERAS EN LOS S.S.S.R. 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ndara"/>
              </a:rPr>
              <a:t>DURANTE LA PANDEMIA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184" name="Imagen 6" descr=""/>
          <p:cNvPicPr/>
          <p:nvPr/>
        </p:nvPicPr>
        <p:blipFill>
          <a:blip r:embed="rId7"/>
          <a:srcRect l="18061" t="24598" r="19469" b="26625"/>
          <a:stretch/>
        </p:blipFill>
        <p:spPr>
          <a:xfrm>
            <a:off x="9567000" y="169920"/>
            <a:ext cx="2404440" cy="10558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5" name="Picture 2" descr=""/>
          <p:cNvPicPr/>
          <p:nvPr/>
        </p:nvPicPr>
        <p:blipFill>
          <a:blip r:embed="rId8"/>
          <a:stretch/>
        </p:blipFill>
        <p:spPr>
          <a:xfrm>
            <a:off x="4493880" y="2527200"/>
            <a:ext cx="2898720" cy="427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Calibri Light"/>
              </a:rPr>
              <a:t>Grandes Síndromes Perinatales</a:t>
            </a:r>
            <a:endParaRPr b="0" lang="es-UY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UY" sz="2400" spc="-1" strike="noStrike">
                <a:solidFill>
                  <a:srgbClr val="000000"/>
                </a:solidFill>
                <a:latin typeface="Calibri"/>
              </a:rPr>
              <a:t>Síndrome de parto prematuro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UY" sz="2400" spc="-1" strike="noStrike">
                <a:solidFill>
                  <a:srgbClr val="000000"/>
                </a:solidFill>
                <a:latin typeface="Calibri"/>
              </a:rPr>
              <a:t>Síndrome de restricción de crecimiento fetal intrauterino</a:t>
            </a:r>
            <a:endParaRPr b="0" lang="es-UY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1"/>
          <a:srcRect l="0" t="0" r="0" b="14335"/>
          <a:stretch/>
        </p:blipFill>
        <p:spPr>
          <a:xfrm>
            <a:off x="6410880" y="2578320"/>
            <a:ext cx="3965040" cy="2757960"/>
          </a:xfrm>
          <a:prstGeom prst="rect">
            <a:avLst/>
          </a:prstGeom>
          <a:ln>
            <a:noFill/>
          </a:ln>
        </p:spPr>
      </p:pic>
      <p:pic>
        <p:nvPicPr>
          <p:cNvPr id="190" name="Picture 18" descr=""/>
          <p:cNvPicPr/>
          <p:nvPr/>
        </p:nvPicPr>
        <p:blipFill>
          <a:blip r:embed="rId2"/>
          <a:stretch/>
        </p:blipFill>
        <p:spPr>
          <a:xfrm>
            <a:off x="1815480" y="2578320"/>
            <a:ext cx="2743560" cy="273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8.png" descr=""/>
          <p:cNvPicPr/>
          <p:nvPr/>
        </p:nvPicPr>
        <p:blipFill>
          <a:blip r:embed="rId1"/>
          <a:srcRect l="13144" t="0" r="12608" b="0"/>
          <a:stretch/>
        </p:blipFill>
        <p:spPr>
          <a:xfrm>
            <a:off x="2606040" y="680760"/>
            <a:ext cx="6979680" cy="54961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2" name="CustomShape 1"/>
          <p:cNvSpPr/>
          <p:nvPr/>
        </p:nvSpPr>
        <p:spPr>
          <a:xfrm>
            <a:off x="608040" y="894240"/>
            <a:ext cx="1404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ndara"/>
              </a:rPr>
              <a:t>LO QUE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ndara"/>
              </a:rPr>
              <a:t>SI SE SABE:</a:t>
            </a:r>
            <a:endParaRPr b="0" lang="es-ES" sz="20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"/>
          <p:cNvPicPr/>
          <p:nvPr/>
        </p:nvPicPr>
        <p:blipFill>
          <a:blip r:embed="rId1"/>
          <a:srcRect l="2560" t="14067" r="0" b="5685"/>
          <a:stretch/>
        </p:blipFill>
        <p:spPr>
          <a:xfrm>
            <a:off x="75600" y="18000"/>
            <a:ext cx="1617480" cy="88776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0" y="4844160"/>
            <a:ext cx="9691200" cy="592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Calibri"/>
              </a:rPr>
              <a:t>2012   -          2013   –        2014     –        2015     –   2016      –        2017     –          2018    -               2019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0606320" y="4855680"/>
            <a:ext cx="1542600" cy="592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Calibri"/>
              </a:rPr>
              <a:t>2020- 2021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rcRect l="30473" t="31339" r="34382" b="8668"/>
          <a:stretch/>
        </p:blipFill>
        <p:spPr>
          <a:xfrm>
            <a:off x="751320" y="5295240"/>
            <a:ext cx="1544400" cy="1544400"/>
          </a:xfrm>
          <a:prstGeom prst="rect">
            <a:avLst/>
          </a:prstGeom>
          <a:ln>
            <a:noFill/>
          </a:ln>
        </p:spPr>
      </p:pic>
      <p:pic>
        <p:nvPicPr>
          <p:cNvPr id="197" name="Imagen 16" descr=""/>
          <p:cNvPicPr/>
          <p:nvPr/>
        </p:nvPicPr>
        <p:blipFill>
          <a:blip r:embed="rId3"/>
          <a:srcRect l="9016" t="20308" r="32022" b="37253"/>
          <a:stretch/>
        </p:blipFill>
        <p:spPr>
          <a:xfrm>
            <a:off x="6212160" y="6135840"/>
            <a:ext cx="1249200" cy="505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8" name="Imagen 18" descr=""/>
          <p:cNvPicPr/>
          <p:nvPr/>
        </p:nvPicPr>
        <p:blipFill>
          <a:blip r:embed="rId4"/>
          <a:srcRect l="8602" t="23374" r="12823" b="10583"/>
          <a:stretch/>
        </p:blipFill>
        <p:spPr>
          <a:xfrm>
            <a:off x="6187680" y="5335560"/>
            <a:ext cx="1298160" cy="613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9" name="Imagen 8" descr=""/>
          <p:cNvPicPr/>
          <p:nvPr/>
        </p:nvPicPr>
        <p:blipFill>
          <a:blip r:embed="rId5"/>
          <a:srcRect l="947" t="11265" r="20852" b="48745"/>
          <a:stretch/>
        </p:blipFill>
        <p:spPr>
          <a:xfrm>
            <a:off x="2604240" y="5464440"/>
            <a:ext cx="3399840" cy="977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0" name="Imagen 13" descr=""/>
          <p:cNvPicPr/>
          <p:nvPr/>
        </p:nvPicPr>
        <p:blipFill>
          <a:blip r:embed="rId6"/>
          <a:srcRect l="30768" t="11608" r="32400" b="5624"/>
          <a:stretch/>
        </p:blipFill>
        <p:spPr>
          <a:xfrm>
            <a:off x="11294640" y="5497560"/>
            <a:ext cx="773640" cy="977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1" name="Imagen 17" descr=""/>
          <p:cNvPicPr/>
          <p:nvPr/>
        </p:nvPicPr>
        <p:blipFill>
          <a:blip r:embed="rId7"/>
          <a:srcRect l="17406" t="22009" r="18937" b="44840"/>
          <a:stretch/>
        </p:blipFill>
        <p:spPr>
          <a:xfrm>
            <a:off x="10549080" y="6254280"/>
            <a:ext cx="1512000" cy="442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2" name="CustomShape 3"/>
          <p:cNvSpPr/>
          <p:nvPr/>
        </p:nvSpPr>
        <p:spPr>
          <a:xfrm>
            <a:off x="0" y="2614320"/>
            <a:ext cx="1339920" cy="1461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HIPOTESIS 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TRANSMICION 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TRANSGENERACIONAL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ENFEREMEDADES 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CRONICAS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POBREZA</a:t>
            </a: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900" spc="-1" strike="noStrike">
                <a:solidFill>
                  <a:srgbClr val="000000"/>
                </a:solidFill>
                <a:latin typeface="Candara"/>
              </a:rPr>
              <a:t>LAS ENFERENDADES CRONICAS SI SON TRANSMISIBLES</a:t>
            </a:r>
            <a:endParaRPr b="0" lang="es-ES" sz="9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3233160" y="18000"/>
            <a:ext cx="1182960" cy="82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0000"/>
                </a:solidFill>
                <a:latin typeface="Candara"/>
              </a:rPr>
              <a:t>HIPOTESIS</a:t>
            </a:r>
            <a:endParaRPr b="0" lang="es-E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0000"/>
                </a:solidFill>
                <a:latin typeface="Candara"/>
              </a:rPr>
              <a:t>MODELO DE ENTORNOS </a:t>
            </a:r>
            <a:endParaRPr b="0" lang="es-E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0000"/>
                </a:solidFill>
                <a:latin typeface="Candara"/>
              </a:rPr>
              <a:t>DESFAVORABLES </a:t>
            </a:r>
            <a:endParaRPr b="0" lang="es-E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0000"/>
                </a:solidFill>
                <a:latin typeface="Candara"/>
              </a:rPr>
              <a:t>PARA EL DESARROLLO</a:t>
            </a:r>
            <a:endParaRPr b="0" lang="es-E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0000"/>
                </a:solidFill>
                <a:latin typeface="Candara"/>
              </a:rPr>
              <a:t>DEL EMBARAZO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8"/>
          <a:srcRect l="34228" t="14940" r="31559" b="15530"/>
          <a:stretch/>
        </p:blipFill>
        <p:spPr>
          <a:xfrm>
            <a:off x="9803520" y="4918320"/>
            <a:ext cx="802440" cy="747360"/>
          </a:xfrm>
          <a:prstGeom prst="rect">
            <a:avLst/>
          </a:prstGeom>
          <a:ln>
            <a:noFill/>
          </a:ln>
        </p:spPr>
      </p:pic>
      <p:pic>
        <p:nvPicPr>
          <p:cNvPr id="205" name="Imagen 23" descr=""/>
          <p:cNvPicPr/>
          <p:nvPr/>
        </p:nvPicPr>
        <p:blipFill>
          <a:blip r:embed="rId9"/>
          <a:srcRect l="28553" t="26002" r="30246" b="7528"/>
          <a:stretch/>
        </p:blipFill>
        <p:spPr>
          <a:xfrm>
            <a:off x="1429200" y="1481040"/>
            <a:ext cx="2885040" cy="2617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" name="Imagen 19" descr=""/>
          <p:cNvPicPr/>
          <p:nvPr/>
        </p:nvPicPr>
        <p:blipFill>
          <a:blip r:embed="rId10"/>
          <a:srcRect l="17335" t="19115" r="17502" b="12742"/>
          <a:stretch/>
        </p:blipFill>
        <p:spPr>
          <a:xfrm>
            <a:off x="9201600" y="5728320"/>
            <a:ext cx="1270800" cy="747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" name="Imagen 25" descr=""/>
          <p:cNvPicPr/>
          <p:nvPr/>
        </p:nvPicPr>
        <p:blipFill>
          <a:blip r:embed="rId11"/>
          <a:srcRect l="30776" t="33340" r="31793" b="9932"/>
          <a:stretch/>
        </p:blipFill>
        <p:spPr>
          <a:xfrm>
            <a:off x="4516920" y="18000"/>
            <a:ext cx="7369920" cy="487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65040"/>
            <a:ext cx="10515240" cy="619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UY" sz="3200" spc="-1" strike="noStrike">
                <a:solidFill>
                  <a:srgbClr val="000000"/>
                </a:solidFill>
                <a:latin typeface="Calibri Light"/>
              </a:rPr>
              <a:t>PREVALENCIA DE SINDROMES PERINATALES Y </a:t>
            </a:r>
            <a:br/>
            <a:r>
              <a:rPr b="1" lang="es-UY" sz="3200" spc="-1" strike="noStrike">
                <a:solidFill>
                  <a:srgbClr val="000000"/>
                </a:solidFill>
                <a:latin typeface="Calibri Light"/>
              </a:rPr>
              <a:t>NATALIDAD EN URUGUAY Y C.H.P.R.  2019 - 2020</a:t>
            </a:r>
            <a:endParaRPr b="0" lang="es-UY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09" name="Table 2"/>
          <p:cNvGraphicFramePr/>
          <p:nvPr/>
        </p:nvGraphicFramePr>
        <p:xfrm>
          <a:off x="748080" y="1174320"/>
          <a:ext cx="10816560" cy="5318280"/>
        </p:xfrm>
        <a:graphic>
          <a:graphicData uri="http://schemas.openxmlformats.org/drawingml/2006/table">
            <a:tbl>
              <a:tblPr/>
              <a:tblGrid>
                <a:gridCol w="1308600"/>
                <a:gridCol w="1639800"/>
                <a:gridCol w="1670760"/>
                <a:gridCol w="1982520"/>
                <a:gridCol w="1365840"/>
                <a:gridCol w="2849040"/>
              </a:tblGrid>
              <a:tr h="56412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Frec. absoluta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COMENTARIO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62388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Uruguay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natalidad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37472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35.866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-1606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(reducción de 4,3%)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71316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prematuréz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3613 - </a:t>
                      </a: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9,6%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=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Estable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71316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RCIU (BPN)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2983 - 7,9%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7,9%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=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Estable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80244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CHPR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natalidad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5883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5873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-10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(reducción de 0,1%)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9511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prematuréz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754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829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+75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OR= 1,11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IC 95%(1,0055-1,2430)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9504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RCIU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+67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OR= 1,35 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IC 95%(1,12-1,62)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210" name="CustomShape 3"/>
          <p:cNvSpPr/>
          <p:nvPr/>
        </p:nvSpPr>
        <p:spPr>
          <a:xfrm>
            <a:off x="415800" y="3699000"/>
            <a:ext cx="11481480" cy="315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619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UY" sz="3200" spc="-1" strike="noStrike">
                <a:solidFill>
                  <a:srgbClr val="000000"/>
                </a:solidFill>
                <a:latin typeface="Calibri Light"/>
              </a:rPr>
              <a:t>PREVALENCIA DE SINDROMES PERINATALES Y </a:t>
            </a:r>
            <a:br/>
            <a:r>
              <a:rPr b="1" lang="es-UY" sz="3200" spc="-1" strike="noStrike">
                <a:solidFill>
                  <a:srgbClr val="000000"/>
                </a:solidFill>
                <a:latin typeface="Calibri Light"/>
              </a:rPr>
              <a:t>NATALIDAD EN URUGUAY Y C.H.P.R.  2019 - 2020</a:t>
            </a:r>
            <a:endParaRPr b="0" lang="es-UY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2" name="Table 2"/>
          <p:cNvGraphicFramePr/>
          <p:nvPr/>
        </p:nvGraphicFramePr>
        <p:xfrm>
          <a:off x="748080" y="1174320"/>
          <a:ext cx="10816560" cy="5318280"/>
        </p:xfrm>
        <a:graphic>
          <a:graphicData uri="http://schemas.openxmlformats.org/drawingml/2006/table">
            <a:tbl>
              <a:tblPr/>
              <a:tblGrid>
                <a:gridCol w="1308600"/>
                <a:gridCol w="1639800"/>
                <a:gridCol w="1670760"/>
                <a:gridCol w="1982520"/>
                <a:gridCol w="1365840"/>
                <a:gridCol w="2849040"/>
              </a:tblGrid>
              <a:tr h="56412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Frec. Absoluta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COMENTARIO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62388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Uruguay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natalidad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37472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35.866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-1606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(reducción de 4,3%)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71316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prematuréz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3613 - </a:t>
                      </a: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9,6%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=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Estable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71316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RCIU (BPN)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2983 - 7,9% 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7,9%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=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Estable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80244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CHPR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natalidad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5883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5873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-10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(reducción de 0,1%)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9511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prematuréz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754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829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+75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OR= 1,11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IC 95%(1,0055-1,2430)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9504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RCIU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+67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OR= 1,35 </a:t>
                      </a:r>
                      <a:endParaRPr b="0" lang="es-E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IC 95%(1,12-1,62)</a:t>
                      </a:r>
                      <a:endParaRPr b="0" lang="es-ES" sz="20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80440" y="4648680"/>
            <a:ext cx="355608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ndara"/>
              </a:rPr>
              <a:t>Impacto del PARA PANDEMIA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ndara"/>
              </a:rPr>
              <a:t>Semestre 2019 VS. 2020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214" name="Imagen 4" descr=""/>
          <p:cNvPicPr/>
          <p:nvPr/>
        </p:nvPicPr>
        <p:blipFill>
          <a:blip r:embed="rId1"/>
          <a:stretch/>
        </p:blipFill>
        <p:spPr>
          <a:xfrm>
            <a:off x="4233600" y="3420720"/>
            <a:ext cx="7958160" cy="3462120"/>
          </a:xfrm>
          <a:prstGeom prst="rect">
            <a:avLst/>
          </a:prstGeom>
          <a:ln>
            <a:noFill/>
          </a:ln>
        </p:spPr>
      </p:pic>
      <p:pic>
        <p:nvPicPr>
          <p:cNvPr id="215" name="Imagen 5" descr=""/>
          <p:cNvPicPr/>
          <p:nvPr/>
        </p:nvPicPr>
        <p:blipFill>
          <a:blip r:embed="rId2"/>
          <a:srcRect l="11423" t="23374" r="31610" b="14376"/>
          <a:stretch/>
        </p:blipFill>
        <p:spPr>
          <a:xfrm>
            <a:off x="124200" y="85320"/>
            <a:ext cx="5169240" cy="3177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" name="CustomShape 2"/>
          <p:cNvSpPr/>
          <p:nvPr/>
        </p:nvSpPr>
        <p:spPr>
          <a:xfrm>
            <a:off x="5553720" y="2120040"/>
            <a:ext cx="1885320" cy="1059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ffffff"/>
                </a:solidFill>
                <a:latin typeface="Calibri"/>
              </a:rPr>
              <a:t>15 marzo – 30 setiembre 2019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7502760" y="2120040"/>
            <a:ext cx="1885320" cy="1059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ffffff"/>
                </a:solidFill>
                <a:latin typeface="Calibri"/>
              </a:rPr>
              <a:t>15 marzo – 30 setiembre 2020</a:t>
            </a:r>
            <a:endParaRPr b="0" lang="es-ES" sz="16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Application>LibreOffice/5.4.3.2$Windows_X86_64 LibreOffice_project/92a7159f7e4af62137622921e809f8546db437e5</Application>
  <Words>559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2020-12-10T11:38:06Z</dcterms:created>
  <dc:creator>Leonel Briozzo</dc:creator>
  <dc:description/>
  <dc:language>es-ES</dc:language>
  <cp:lastModifiedBy>Leonel Briozzo</cp:lastModifiedBy>
  <dcterms:modified xsi:type="dcterms:W3CDTF">2021-04-08T22:18:46Z</dcterms:modified>
  <cp:revision>90</cp:revision>
  <dc:subject/>
  <dc:title>PAN- SINDEMIA PANDEMIA COVID 19 + SINDEMIA GLOBAL Su efecto deletéreo en el proceso reproductivo y  el incremento del riesgo de enfermedades crónicas  en la próxima generación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